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handoutMasterIdLst>
    <p:handoutMasterId r:id="rId13"/>
  </p:handoutMasterIdLst>
  <p:sldIdLst>
    <p:sldId id="257" r:id="rId2"/>
    <p:sldId id="260" r:id="rId3"/>
    <p:sldId id="278" r:id="rId4"/>
    <p:sldId id="263" r:id="rId5"/>
    <p:sldId id="274" r:id="rId6"/>
    <p:sldId id="265" r:id="rId7"/>
    <p:sldId id="279" r:id="rId8"/>
    <p:sldId id="271" r:id="rId9"/>
    <p:sldId id="267" r:id="rId10"/>
    <p:sldId id="272" r:id="rId11"/>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i Lever" initials="VL" lastIdx="1" clrIdx="0">
    <p:extLst>
      <p:ext uri="{19B8F6BF-5375-455C-9EA6-DF929625EA0E}">
        <p15:presenceInfo xmlns:p15="http://schemas.microsoft.com/office/powerpoint/2012/main" userId="S::vlever@babylonlibrary.org::dbd55c58-bb04-4b4e-9308-c38ff99cc9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1" autoAdjust="0"/>
    <p:restoredTop sz="94660"/>
  </p:normalViewPr>
  <p:slideViewPr>
    <p:cSldViewPr>
      <p:cViewPr varScale="1">
        <p:scale>
          <a:sx n="105" d="100"/>
          <a:sy n="105" d="100"/>
        </p:scale>
        <p:origin x="167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6" y="0"/>
            <a:ext cx="4057333" cy="353854"/>
          </a:xfrm>
          <a:prstGeom prst="rect">
            <a:avLst/>
          </a:prstGeom>
        </p:spPr>
        <p:txBody>
          <a:bodyPr vert="horz" lIns="93936" tIns="46968" rIns="93936" bIns="46968" rtlCol="0"/>
          <a:lstStyle>
            <a:lvl1pPr algn="r">
              <a:defRPr sz="1200"/>
            </a:lvl1pPr>
          </a:lstStyle>
          <a:p>
            <a:fld id="{B44DE430-41AF-4997-AD6E-E343568A0D20}" type="datetimeFigureOut">
              <a:rPr lang="en-US" smtClean="0"/>
              <a:t>3/19/2026</a:t>
            </a:fld>
            <a:endParaRPr lang="en-US"/>
          </a:p>
        </p:txBody>
      </p:sp>
      <p:sp>
        <p:nvSpPr>
          <p:cNvPr id="4" name="Footer Placeholder 3"/>
          <p:cNvSpPr>
            <a:spLocks noGrp="1"/>
          </p:cNvSpPr>
          <p:nvPr>
            <p:ph type="ftr" sz="quarter" idx="2"/>
          </p:nvPr>
        </p:nvSpPr>
        <p:spPr>
          <a:xfrm>
            <a:off x="0"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6" y="6721993"/>
            <a:ext cx="4057333" cy="353854"/>
          </a:xfrm>
          <a:prstGeom prst="rect">
            <a:avLst/>
          </a:prstGeom>
        </p:spPr>
        <p:txBody>
          <a:bodyPr vert="horz" lIns="93936" tIns="46968" rIns="93936" bIns="46968" rtlCol="0" anchor="b"/>
          <a:lstStyle>
            <a:lvl1pPr algn="r">
              <a:defRPr sz="1200"/>
            </a:lvl1pPr>
          </a:lstStyle>
          <a:p>
            <a:fld id="{53340A35-E1DC-4256-9FB5-2A3201AFA08F}" type="slidenum">
              <a:rPr lang="en-US" smtClean="0"/>
              <a:t>‹#›</a:t>
            </a:fld>
            <a:endParaRPr lang="en-US"/>
          </a:p>
        </p:txBody>
      </p:sp>
    </p:spTree>
    <p:extLst>
      <p:ext uri="{BB962C8B-B14F-4D97-AF65-F5344CB8AC3E}">
        <p14:creationId xmlns:p14="http://schemas.microsoft.com/office/powerpoint/2010/main" val="168376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4117" y="0"/>
            <a:ext cx="4057333" cy="353854"/>
          </a:xfrm>
          <a:prstGeom prst="rect">
            <a:avLst/>
          </a:prstGeom>
        </p:spPr>
        <p:txBody>
          <a:bodyPr vert="horz" lIns="93936" tIns="46968" rIns="93936" bIns="46968" rtlCol="0"/>
          <a:lstStyle>
            <a:lvl1pPr algn="r">
              <a:defRPr sz="1200"/>
            </a:lvl1pPr>
          </a:lstStyle>
          <a:p>
            <a:fld id="{1DAA06CC-9F06-4A77-A065-D7E07C30C5E4}" type="datetimeFigureOut">
              <a:rPr lang="en-US" smtClean="0"/>
              <a:t>3/19/2026</a:t>
            </a:fld>
            <a:endParaRPr lang="en-US"/>
          </a:p>
        </p:txBody>
      </p:sp>
      <p:sp>
        <p:nvSpPr>
          <p:cNvPr id="4" name="Slide Image Placeholder 3"/>
          <p:cNvSpPr>
            <a:spLocks noGrp="1" noRot="1" noChangeAspect="1"/>
          </p:cNvSpPr>
          <p:nvPr>
            <p:ph type="sldImg" idx="2"/>
          </p:nvPr>
        </p:nvSpPr>
        <p:spPr>
          <a:xfrm>
            <a:off x="2913063" y="530225"/>
            <a:ext cx="3536950"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58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4117" y="6721583"/>
            <a:ext cx="4057333" cy="353854"/>
          </a:xfrm>
          <a:prstGeom prst="rect">
            <a:avLst/>
          </a:prstGeom>
        </p:spPr>
        <p:txBody>
          <a:bodyPr vert="horz" lIns="93936" tIns="46968" rIns="93936" bIns="46968" rtlCol="0" anchor="b"/>
          <a:lstStyle>
            <a:lvl1pPr algn="r">
              <a:defRPr sz="1200"/>
            </a:lvl1pPr>
          </a:lstStyle>
          <a:p>
            <a:fld id="{B4E1FC74-0C10-4156-B1D6-1D339E36E9F0}" type="slidenum">
              <a:rPr lang="en-US" smtClean="0"/>
              <a:t>‹#›</a:t>
            </a:fld>
            <a:endParaRPr lang="en-US"/>
          </a:p>
        </p:txBody>
      </p:sp>
    </p:spTree>
    <p:extLst>
      <p:ext uri="{BB962C8B-B14F-4D97-AF65-F5344CB8AC3E}">
        <p14:creationId xmlns:p14="http://schemas.microsoft.com/office/powerpoint/2010/main" val="385448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1FC74-0C10-4156-B1D6-1D339E36E9F0}" type="slidenum">
              <a:rPr lang="en-US" smtClean="0"/>
              <a:t>1</a:t>
            </a:fld>
            <a:endParaRPr lang="en-US"/>
          </a:p>
        </p:txBody>
      </p:sp>
    </p:spTree>
    <p:extLst>
      <p:ext uri="{BB962C8B-B14F-4D97-AF65-F5344CB8AC3E}">
        <p14:creationId xmlns:p14="http://schemas.microsoft.com/office/powerpoint/2010/main" val="285979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1FC74-0C10-4156-B1D6-1D339E36E9F0}" type="slidenum">
              <a:rPr lang="en-US" smtClean="0"/>
              <a:t>2</a:t>
            </a:fld>
            <a:endParaRPr lang="en-US"/>
          </a:p>
        </p:txBody>
      </p:sp>
    </p:spTree>
    <p:extLst>
      <p:ext uri="{BB962C8B-B14F-4D97-AF65-F5344CB8AC3E}">
        <p14:creationId xmlns:p14="http://schemas.microsoft.com/office/powerpoint/2010/main" val="346828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1FC74-0C10-4156-B1D6-1D339E36E9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5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1FC74-0C10-4156-B1D6-1D339E36E9F0}" type="slidenum">
              <a:rPr lang="en-US" smtClean="0"/>
              <a:t>4</a:t>
            </a:fld>
            <a:endParaRPr lang="en-US"/>
          </a:p>
        </p:txBody>
      </p:sp>
    </p:spTree>
    <p:extLst>
      <p:ext uri="{BB962C8B-B14F-4D97-AF65-F5344CB8AC3E}">
        <p14:creationId xmlns:p14="http://schemas.microsoft.com/office/powerpoint/2010/main" val="182927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1FC74-0C10-4156-B1D6-1D339E36E9F0}" type="slidenum">
              <a:rPr lang="en-US" smtClean="0"/>
              <a:t>5</a:t>
            </a:fld>
            <a:endParaRPr lang="en-US"/>
          </a:p>
        </p:txBody>
      </p:sp>
    </p:spTree>
    <p:extLst>
      <p:ext uri="{BB962C8B-B14F-4D97-AF65-F5344CB8AC3E}">
        <p14:creationId xmlns:p14="http://schemas.microsoft.com/office/powerpoint/2010/main" val="179886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1FC74-0C10-4156-B1D6-1D339E36E9F0}" type="slidenum">
              <a:rPr lang="en-US" smtClean="0"/>
              <a:t>6</a:t>
            </a:fld>
            <a:endParaRPr lang="en-US"/>
          </a:p>
        </p:txBody>
      </p:sp>
    </p:spTree>
    <p:extLst>
      <p:ext uri="{BB962C8B-B14F-4D97-AF65-F5344CB8AC3E}">
        <p14:creationId xmlns:p14="http://schemas.microsoft.com/office/powerpoint/2010/main" val="121308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1FC74-0C10-4156-B1D6-1D339E36E9F0}" type="slidenum">
              <a:rPr lang="en-US" smtClean="0"/>
              <a:t>8</a:t>
            </a:fld>
            <a:endParaRPr lang="en-US"/>
          </a:p>
        </p:txBody>
      </p:sp>
    </p:spTree>
    <p:extLst>
      <p:ext uri="{BB962C8B-B14F-4D97-AF65-F5344CB8AC3E}">
        <p14:creationId xmlns:p14="http://schemas.microsoft.com/office/powerpoint/2010/main" val="390081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1FC74-0C10-4156-B1D6-1D339E36E9F0}" type="slidenum">
              <a:rPr lang="en-US" smtClean="0"/>
              <a:t>9</a:t>
            </a:fld>
            <a:endParaRPr lang="en-US"/>
          </a:p>
        </p:txBody>
      </p:sp>
    </p:spTree>
    <p:extLst>
      <p:ext uri="{BB962C8B-B14F-4D97-AF65-F5344CB8AC3E}">
        <p14:creationId xmlns:p14="http://schemas.microsoft.com/office/powerpoint/2010/main" val="3770865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txBody>
          <a:bodyPr/>
          <a:lstStyle/>
          <a:p>
            <a:endParaRPr lang="en-US"/>
          </a:p>
        </p:txBody>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F9394238-9925-4B4C-8F77-9A56DA3DA225}" type="datetimeFigureOut">
              <a:rPr lang="en-US" smtClean="0"/>
              <a:t>3/19/2026</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fld id="{D714BFB4-9DC9-4E11-8FF4-C813A3621A0D}" type="slidenum">
              <a:rPr lang="en-US" smtClean="0"/>
              <a:t>‹#›</a:t>
            </a:fld>
            <a:endParaRPr lang="en-US"/>
          </a:p>
        </p:txBody>
      </p:sp>
    </p:spTree>
    <p:extLst>
      <p:ext uri="{BB962C8B-B14F-4D97-AF65-F5344CB8AC3E}">
        <p14:creationId xmlns:p14="http://schemas.microsoft.com/office/powerpoint/2010/main" val="29006723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94238-9925-4B4C-8F77-9A56DA3DA225}"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201623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94238-9925-4B4C-8F77-9A56DA3DA225}"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228621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94238-9925-4B4C-8F77-9A56DA3DA225}"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53820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txBody>
          <a:bodyPr/>
          <a:lstStyle/>
          <a:p>
            <a:endParaRPr lang="en-US"/>
          </a:p>
        </p:txBody>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F9394238-9925-4B4C-8F77-9A56DA3DA225}" type="datetimeFigureOut">
              <a:rPr lang="en-US" smtClean="0"/>
              <a:t>3/19/2026</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fld id="{D714BFB4-9DC9-4E11-8FF4-C813A3621A0D}" type="slidenum">
              <a:rPr lang="en-US" smtClean="0"/>
              <a:t>‹#›</a:t>
            </a:fld>
            <a:endParaRPr lang="en-US"/>
          </a:p>
        </p:txBody>
      </p:sp>
    </p:spTree>
    <p:extLst>
      <p:ext uri="{BB962C8B-B14F-4D97-AF65-F5344CB8AC3E}">
        <p14:creationId xmlns:p14="http://schemas.microsoft.com/office/powerpoint/2010/main" val="29345590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94238-9925-4B4C-8F77-9A56DA3DA225}"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201093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94238-9925-4B4C-8F77-9A56DA3DA225}"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27792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94238-9925-4B4C-8F77-9A56DA3DA225}"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397808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4238-9925-4B4C-8F77-9A56DA3DA225}"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4BFB4-9DC9-4E11-8FF4-C813A3621A0D}" type="slidenum">
              <a:rPr lang="en-US" smtClean="0"/>
              <a:t>‹#›</a:t>
            </a:fld>
            <a:endParaRPr lang="en-US"/>
          </a:p>
        </p:txBody>
      </p:sp>
    </p:spTree>
    <p:extLst>
      <p:ext uri="{BB962C8B-B14F-4D97-AF65-F5344CB8AC3E}">
        <p14:creationId xmlns:p14="http://schemas.microsoft.com/office/powerpoint/2010/main" val="243926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9394238-9925-4B4C-8F77-9A56DA3DA225}" type="datetimeFigureOut">
              <a:rPr lang="en-US" smtClean="0"/>
              <a:t>3/19/2026</a:t>
            </a:fld>
            <a:endParaRPr lang="en-US"/>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D714BFB4-9DC9-4E11-8FF4-C813A3621A0D}" type="slidenum">
              <a:rPr lang="en-US" smtClean="0"/>
              <a:t>‹#›</a:t>
            </a:fld>
            <a:endParaRPr lang="en-US"/>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8128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9394238-9925-4B4C-8F77-9A56DA3DA225}" type="datetimeFigureOut">
              <a:rPr lang="en-US" smtClean="0"/>
              <a:t>3/19/2026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D714BFB4-9DC9-4E11-8FF4-C813A3621A0D}" type="slidenum">
              <a:rPr lang="en-US" smtClean="0"/>
              <a:t>‹#›</a:t>
            </a:fld>
            <a:endParaRPr lang="en-US"/>
          </a:p>
        </p:txBody>
      </p:sp>
    </p:spTree>
    <p:extLst>
      <p:ext uri="{BB962C8B-B14F-4D97-AF65-F5344CB8AC3E}">
        <p14:creationId xmlns:p14="http://schemas.microsoft.com/office/powerpoint/2010/main" val="65092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txBody>
          <a:bodyPr/>
          <a:lstStyle/>
          <a:p>
            <a:endParaRPr lang="en-US"/>
          </a:p>
        </p:txBody>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F9394238-9925-4B4C-8F77-9A56DA3DA225}" type="datetimeFigureOut">
              <a:rPr lang="en-US" smtClean="0"/>
              <a:t>3/19/2026</a:t>
            </a:fld>
            <a:endParaRPr lang="en-US"/>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D714BFB4-9DC9-4E11-8FF4-C813A3621A0D}" type="slidenum">
              <a:rPr lang="en-US" smtClean="0"/>
              <a:t>‹#›</a:t>
            </a:fld>
            <a:endParaRPr lang="en-US"/>
          </a:p>
        </p:txBody>
      </p:sp>
    </p:spTree>
    <p:extLst>
      <p:ext uri="{BB962C8B-B14F-4D97-AF65-F5344CB8AC3E}">
        <p14:creationId xmlns:p14="http://schemas.microsoft.com/office/powerpoint/2010/main" val="271711985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297747"/>
            <a:ext cx="9134621" cy="1384995"/>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2708" y="330215"/>
            <a:ext cx="5029200"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chemeClr val="accent1"/>
                </a:solidFill>
                <a:effectLst>
                  <a:outerShdw blurRad="38100" dist="38100" dir="2700000" algn="tl">
                    <a:srgbClr val="000000">
                      <a:alpha val="43137"/>
                    </a:srgbClr>
                  </a:outerShdw>
                </a:effectLst>
              </a:rPr>
              <a:t>2026-27 Budget Information Meeting </a:t>
            </a:r>
          </a:p>
          <a:p>
            <a:pPr algn="ctr"/>
            <a:r>
              <a:rPr lang="en-US" sz="2800" b="1" spc="50" dirty="0">
                <a:ln w="11430"/>
                <a:solidFill>
                  <a:schemeClr val="accent1"/>
                </a:solidFill>
                <a:effectLst>
                  <a:outerShdw blurRad="38100" dist="38100" dir="2700000" algn="tl">
                    <a:srgbClr val="000000">
                      <a:alpha val="43137"/>
                    </a:srgbClr>
                  </a:outerShdw>
                </a:effectLst>
              </a:rPr>
              <a:t>March 31, 2026 @ 6:30 pm</a:t>
            </a:r>
            <a:endParaRPr lang="en-US" sz="2800" b="1" cap="none" spc="50" dirty="0">
              <a:ln w="11430"/>
              <a:solidFill>
                <a:schemeClr val="accent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2708" y="3048000"/>
            <a:ext cx="5029200" cy="2436456"/>
          </a:xfrm>
          <a:prstGeom prst="rect">
            <a:avLst/>
          </a:prstGeom>
          <a:ln w="76200">
            <a:solidFill>
              <a:schemeClr val="tx1"/>
            </a:solidFill>
          </a:ln>
        </p:spPr>
      </p:pic>
      <p:pic>
        <p:nvPicPr>
          <p:cNvPr id="4" name="Picture 3">
            <a:extLst>
              <a:ext uri="{FF2B5EF4-FFF2-40B4-BE49-F238E27FC236}">
                <a16:creationId xmlns:a16="http://schemas.microsoft.com/office/drawing/2014/main" id="{8BB2215D-325A-4EE4-BE68-4635FADEE3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4800" y="1715210"/>
            <a:ext cx="1500258" cy="1500258"/>
          </a:xfrm>
          <a:prstGeom prst="rect">
            <a:avLst/>
          </a:prstGeom>
        </p:spPr>
      </p:pic>
      <p:pic>
        <p:nvPicPr>
          <p:cNvPr id="11" name="Picture 10">
            <a:extLst>
              <a:ext uri="{FF2B5EF4-FFF2-40B4-BE49-F238E27FC236}">
                <a16:creationId xmlns:a16="http://schemas.microsoft.com/office/drawing/2014/main" id="{55C8F8D6-9232-8851-D6C2-7F55D99799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43800" y="1715210"/>
            <a:ext cx="1384995" cy="1384995"/>
          </a:xfrm>
          <a:prstGeom prst="rect">
            <a:avLst/>
          </a:prstGeom>
        </p:spPr>
      </p:pic>
      <p:pic>
        <p:nvPicPr>
          <p:cNvPr id="14" name="Picture 13">
            <a:extLst>
              <a:ext uri="{FF2B5EF4-FFF2-40B4-BE49-F238E27FC236}">
                <a16:creationId xmlns:a16="http://schemas.microsoft.com/office/drawing/2014/main" id="{D51E376C-022D-E27C-168A-0D2AF62F5E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4800" y="5170365"/>
            <a:ext cx="1389888" cy="1389888"/>
          </a:xfrm>
          <a:prstGeom prst="rect">
            <a:avLst/>
          </a:prstGeom>
        </p:spPr>
      </p:pic>
      <p:pic>
        <p:nvPicPr>
          <p:cNvPr id="16" name="Picture 15">
            <a:extLst>
              <a:ext uri="{FF2B5EF4-FFF2-40B4-BE49-F238E27FC236}">
                <a16:creationId xmlns:a16="http://schemas.microsoft.com/office/drawing/2014/main" id="{277BE716-996A-F73D-C4F7-8C9B3EA16C3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29558" y="4969578"/>
            <a:ext cx="1590675" cy="1590675"/>
          </a:xfrm>
          <a:prstGeom prst="rect">
            <a:avLst/>
          </a:prstGeom>
        </p:spPr>
      </p:pic>
    </p:spTree>
    <p:extLst>
      <p:ext uri="{BB962C8B-B14F-4D97-AF65-F5344CB8AC3E}">
        <p14:creationId xmlns:p14="http://schemas.microsoft.com/office/powerpoint/2010/main" val="100059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52" y="435347"/>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spc="50" dirty="0">
              <a:ln w="11430"/>
              <a:solidFill>
                <a:schemeClr val="accent3"/>
              </a:solidFill>
              <a:effectLst>
                <a:outerShdw blurRad="76200" dist="50800" dir="5400000" algn="tl" rotWithShape="0">
                  <a:srgbClr val="000000">
                    <a:alpha val="65000"/>
                  </a:srgbClr>
                </a:outerShdw>
              </a:effectLst>
            </a:endParaRPr>
          </a:p>
        </p:txBody>
      </p:sp>
      <p:sp>
        <p:nvSpPr>
          <p:cNvPr id="8" name="Rectangle 7"/>
          <p:cNvSpPr/>
          <p:nvPr/>
        </p:nvSpPr>
        <p:spPr>
          <a:xfrm>
            <a:off x="3122237" y="1752600"/>
            <a:ext cx="2670924" cy="584775"/>
          </a:xfrm>
          <a:prstGeom prst="rect">
            <a:avLst/>
          </a:prstGeom>
        </p:spPr>
        <p:txBody>
          <a:bodyPr wrap="none">
            <a:spAutoFit/>
          </a:bodyPr>
          <a:lstStyle/>
          <a:p>
            <a:pPr algn="ctr"/>
            <a:r>
              <a:rPr lang="en-US" sz="3200" b="1" dirty="0"/>
              <a:t>PLEASE VOTE</a:t>
            </a:r>
          </a:p>
        </p:txBody>
      </p:sp>
      <p:sp>
        <p:nvSpPr>
          <p:cNvPr id="9" name="Rectangle 8"/>
          <p:cNvSpPr/>
          <p:nvPr/>
        </p:nvSpPr>
        <p:spPr>
          <a:xfrm>
            <a:off x="1244048" y="3200400"/>
            <a:ext cx="6629399" cy="1569660"/>
          </a:xfrm>
          <a:prstGeom prst="rect">
            <a:avLst/>
          </a:prstGeom>
        </p:spPr>
        <p:txBody>
          <a:bodyPr wrap="square">
            <a:spAutoFit/>
          </a:bodyPr>
          <a:lstStyle/>
          <a:p>
            <a:pPr algn="ctr">
              <a:buNone/>
            </a:pPr>
            <a:r>
              <a:rPr lang="en-US" sz="2400" b="1" dirty="0"/>
              <a:t>Tuesday, April 14, 2026</a:t>
            </a:r>
          </a:p>
          <a:p>
            <a:pPr algn="ctr">
              <a:buNone/>
            </a:pPr>
            <a:r>
              <a:rPr lang="en-US" sz="2400" b="1" dirty="0"/>
              <a:t>12 Noon to 8 p.m. </a:t>
            </a:r>
          </a:p>
          <a:p>
            <a:pPr algn="ctr">
              <a:buNone/>
            </a:pPr>
            <a:r>
              <a:rPr lang="en-US" sz="2400" b="1" dirty="0"/>
              <a:t>Babylon Public Library</a:t>
            </a:r>
          </a:p>
          <a:p>
            <a:pPr algn="ctr">
              <a:buNone/>
            </a:pPr>
            <a:r>
              <a:rPr lang="en-US" sz="2400" b="1" dirty="0"/>
              <a:t>Community Room</a:t>
            </a:r>
          </a:p>
        </p:txBody>
      </p:sp>
      <p:sp>
        <p:nvSpPr>
          <p:cNvPr id="15" name="Rectangle 14"/>
          <p:cNvSpPr/>
          <p:nvPr/>
        </p:nvSpPr>
        <p:spPr>
          <a:xfrm>
            <a:off x="1752014" y="555665"/>
            <a:ext cx="571499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pic>
        <p:nvPicPr>
          <p:cNvPr id="3" name="Picture 2">
            <a:extLst>
              <a:ext uri="{FF2B5EF4-FFF2-40B4-BE49-F238E27FC236}">
                <a16:creationId xmlns:a16="http://schemas.microsoft.com/office/drawing/2014/main" id="{5EBB336A-133C-05EA-071C-FD91B20FE2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524000"/>
            <a:ext cx="1962150" cy="1962150"/>
          </a:xfrm>
          <a:prstGeom prst="rect">
            <a:avLst/>
          </a:prstGeom>
        </p:spPr>
      </p:pic>
      <p:pic>
        <p:nvPicPr>
          <p:cNvPr id="6" name="Picture 5">
            <a:extLst>
              <a:ext uri="{FF2B5EF4-FFF2-40B4-BE49-F238E27FC236}">
                <a16:creationId xmlns:a16="http://schemas.microsoft.com/office/drawing/2014/main" id="{3B5D23D5-1EFD-017F-1337-DDC9D516D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2372" y="1466850"/>
            <a:ext cx="1962150" cy="1962150"/>
          </a:xfrm>
          <a:prstGeom prst="rect">
            <a:avLst/>
          </a:prstGeom>
        </p:spPr>
      </p:pic>
      <p:pic>
        <p:nvPicPr>
          <p:cNvPr id="10" name="Picture 9">
            <a:extLst>
              <a:ext uri="{FF2B5EF4-FFF2-40B4-BE49-F238E27FC236}">
                <a16:creationId xmlns:a16="http://schemas.microsoft.com/office/drawing/2014/main" id="{EE2A65BA-6D2C-CD8F-A50A-77890499FC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5864" y="4460503"/>
            <a:ext cx="1962150" cy="1962150"/>
          </a:xfrm>
          <a:prstGeom prst="rect">
            <a:avLst/>
          </a:prstGeom>
        </p:spPr>
      </p:pic>
      <p:pic>
        <p:nvPicPr>
          <p:cNvPr id="12" name="Picture 11">
            <a:extLst>
              <a:ext uri="{FF2B5EF4-FFF2-40B4-BE49-F238E27FC236}">
                <a16:creationId xmlns:a16="http://schemas.microsoft.com/office/drawing/2014/main" id="{3D7902D5-618E-5338-551F-A2DAEE0FA9B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18877" y="4541460"/>
            <a:ext cx="1962150" cy="1962150"/>
          </a:xfrm>
          <a:prstGeom prst="rect">
            <a:avLst/>
          </a:prstGeom>
        </p:spPr>
      </p:pic>
      <p:pic>
        <p:nvPicPr>
          <p:cNvPr id="14" name="Picture 13">
            <a:extLst>
              <a:ext uri="{FF2B5EF4-FFF2-40B4-BE49-F238E27FC236}">
                <a16:creationId xmlns:a16="http://schemas.microsoft.com/office/drawing/2014/main" id="{68E0A47E-5BC3-1EE2-72D4-3C3417BB1D0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793872" y="4799647"/>
            <a:ext cx="1666875" cy="1666875"/>
          </a:xfrm>
          <a:prstGeom prst="rect">
            <a:avLst/>
          </a:prstGeom>
        </p:spPr>
      </p:pic>
      <p:pic>
        <p:nvPicPr>
          <p:cNvPr id="17" name="Picture 16">
            <a:extLst>
              <a:ext uri="{FF2B5EF4-FFF2-40B4-BE49-F238E27FC236}">
                <a16:creationId xmlns:a16="http://schemas.microsoft.com/office/drawing/2014/main" id="{DAF72873-D389-C64A-8856-9C8BF60826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683255" y="4785300"/>
            <a:ext cx="1681222" cy="1681222"/>
          </a:xfrm>
          <a:prstGeom prst="rect">
            <a:avLst/>
          </a:prstGeom>
        </p:spPr>
      </p:pic>
    </p:spTree>
    <p:extLst>
      <p:ext uri="{BB962C8B-B14F-4D97-AF65-F5344CB8AC3E}">
        <p14:creationId xmlns:p14="http://schemas.microsoft.com/office/powerpoint/2010/main" val="1223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749"/>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2600" y="324067"/>
            <a:ext cx="5715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sp>
        <p:nvSpPr>
          <p:cNvPr id="19" name="TextBox 18"/>
          <p:cNvSpPr txBox="1"/>
          <p:nvPr/>
        </p:nvSpPr>
        <p:spPr>
          <a:xfrm>
            <a:off x="190500" y="5793482"/>
            <a:ext cx="8763000" cy="738664"/>
          </a:xfrm>
          <a:prstGeom prst="rect">
            <a:avLst/>
          </a:prstGeom>
          <a:noFill/>
        </p:spPr>
        <p:txBody>
          <a:bodyPr wrap="square" rtlCol="0">
            <a:spAutoFit/>
          </a:bodyPr>
          <a:lstStyle/>
          <a:p>
            <a:pPr algn="ctr"/>
            <a:r>
              <a:rPr lang="en-US" sz="1400" b="1" i="1" dirty="0"/>
              <a:t>Our mission is to provide quality service to all the residents of the Babylon School District in an open and non-judgmental environment with access to all library materials and services in a variety of  formats.</a:t>
            </a:r>
            <a:endParaRPr lang="en-US" sz="1400" b="1" dirty="0"/>
          </a:p>
        </p:txBody>
      </p:sp>
      <p:sp>
        <p:nvSpPr>
          <p:cNvPr id="5" name="TextBox 4">
            <a:extLst>
              <a:ext uri="{FF2B5EF4-FFF2-40B4-BE49-F238E27FC236}">
                <a16:creationId xmlns:a16="http://schemas.microsoft.com/office/drawing/2014/main" id="{B8D0FB5E-45B0-418E-B941-A58F15EEA38A}"/>
              </a:ext>
            </a:extLst>
          </p:cNvPr>
          <p:cNvSpPr txBox="1"/>
          <p:nvPr/>
        </p:nvSpPr>
        <p:spPr>
          <a:xfrm>
            <a:off x="609600" y="1238687"/>
            <a:ext cx="7924800" cy="4801314"/>
          </a:xfrm>
          <a:prstGeom prst="rect">
            <a:avLst/>
          </a:prstGeom>
          <a:noFill/>
        </p:spPr>
        <p:txBody>
          <a:bodyPr wrap="square" rtlCol="0">
            <a:spAutoFit/>
          </a:bodyPr>
          <a:lstStyle/>
          <a:p>
            <a:pPr algn="ctr"/>
            <a:r>
              <a:rPr lang="en-US" b="1" u="sng" dirty="0">
                <a:latin typeface="+mj-lt"/>
              </a:rPr>
              <a:t>Annual Statistics</a:t>
            </a: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r>
              <a:rPr lang="en-US" b="1" dirty="0">
                <a:latin typeface="+mj-lt"/>
              </a:rPr>
              <a:t>Visitation up 41% from 55,799 to 78,640</a:t>
            </a:r>
          </a:p>
          <a:p>
            <a:pPr marL="285750" indent="-285750">
              <a:buFont typeface="Arial" panose="020B0604020202020204" pitchFamily="34" charset="0"/>
              <a:buChar char="•"/>
            </a:pPr>
            <a:r>
              <a:rPr lang="en-US" b="1" dirty="0">
                <a:latin typeface="+mj-lt"/>
              </a:rPr>
              <a:t>Programs &amp; Attendance 2% up &amp; 10% down (670 to 683 &amp; 17,842 to 16,160)</a:t>
            </a:r>
          </a:p>
          <a:p>
            <a:pPr marL="285750" indent="-285750">
              <a:buFont typeface="Arial" panose="020B0604020202020204" pitchFamily="34" charset="0"/>
              <a:buChar char="•"/>
            </a:pPr>
            <a:r>
              <a:rPr lang="en-US" b="1" dirty="0">
                <a:latin typeface="+mj-lt"/>
              </a:rPr>
              <a:t>Reference Transactions down 3% from 15,986 to 15,456</a:t>
            </a:r>
          </a:p>
          <a:p>
            <a:pPr marL="285750" indent="-285750">
              <a:buFont typeface="Arial" panose="020B0604020202020204" pitchFamily="34" charset="0"/>
              <a:buChar char="•"/>
            </a:pPr>
            <a:r>
              <a:rPr lang="en-US" b="1" dirty="0">
                <a:latin typeface="+mj-lt"/>
              </a:rPr>
              <a:t>Total Circulation up 13% from 99,596 to 112,807</a:t>
            </a:r>
          </a:p>
          <a:p>
            <a:pPr marL="285750" indent="-285750">
              <a:buFont typeface="Arial" panose="020B0604020202020204" pitchFamily="34" charset="0"/>
              <a:buChar char="•"/>
            </a:pPr>
            <a:r>
              <a:rPr lang="en-US" b="1" dirty="0">
                <a:latin typeface="+mj-lt"/>
              </a:rPr>
              <a:t>Computer Usage up 46% from 3,732 to 5,437</a:t>
            </a:r>
          </a:p>
          <a:p>
            <a:pPr marL="285750" indent="-285750">
              <a:buFont typeface="Arial" panose="020B0604020202020204" pitchFamily="34" charset="0"/>
              <a:buChar char="•"/>
            </a:pPr>
            <a:r>
              <a:rPr lang="en-US" b="1" dirty="0">
                <a:latin typeface="+mj-lt"/>
              </a:rPr>
              <a:t>Website Visits up 1% from 41,311 to 41,690</a:t>
            </a:r>
          </a:p>
          <a:p>
            <a:pPr marL="285750" indent="-285750">
              <a:buFont typeface="Arial" panose="020B0604020202020204" pitchFamily="34" charset="0"/>
              <a:buChar char="•"/>
            </a:pPr>
            <a:r>
              <a:rPr lang="en-US" b="1" dirty="0">
                <a:latin typeface="+mj-lt"/>
              </a:rPr>
              <a:t>Wireless Sessions up 14% from 4,300 to 4,922</a:t>
            </a:r>
          </a:p>
          <a:p>
            <a:pPr marL="285750" indent="-285750">
              <a:buFont typeface="Arial" panose="020B0604020202020204" pitchFamily="34" charset="0"/>
              <a:buChar char="•"/>
            </a:pPr>
            <a:r>
              <a:rPr lang="en-US" b="1" dirty="0">
                <a:latin typeface="+mj-lt"/>
              </a:rPr>
              <a:t>Database Retrieval up 215% from 6,752 to 21,260</a:t>
            </a: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endParaRPr lang="en-US" b="1" dirty="0">
              <a:latin typeface="+mj-lt"/>
            </a:endParaRPr>
          </a:p>
          <a:p>
            <a:endParaRPr lang="en-US" b="1" dirty="0">
              <a:latin typeface="+mj-lt"/>
            </a:endParaRPr>
          </a:p>
          <a:p>
            <a:pPr marL="285750" indent="-285750">
              <a:buFont typeface="Arial" panose="020B0604020202020204" pitchFamily="34" charset="0"/>
              <a:buChar char="•"/>
            </a:pPr>
            <a:endParaRPr lang="en-US" dirty="0"/>
          </a:p>
          <a:p>
            <a:r>
              <a:rPr lang="en-US" dirty="0"/>
              <a:t> </a:t>
            </a:r>
          </a:p>
          <a:p>
            <a:endParaRPr lang="en-US" dirty="0"/>
          </a:p>
        </p:txBody>
      </p:sp>
      <p:pic>
        <p:nvPicPr>
          <p:cNvPr id="4" name="Picture 3">
            <a:extLst>
              <a:ext uri="{FF2B5EF4-FFF2-40B4-BE49-F238E27FC236}">
                <a16:creationId xmlns:a16="http://schemas.microsoft.com/office/drawing/2014/main" id="{859C898D-844D-63EE-98E7-D946C64E23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800" y="3339187"/>
            <a:ext cx="1962150" cy="1962150"/>
          </a:xfrm>
          <a:prstGeom prst="rect">
            <a:avLst/>
          </a:prstGeom>
        </p:spPr>
      </p:pic>
    </p:spTree>
    <p:extLst>
      <p:ext uri="{BB962C8B-B14F-4D97-AF65-F5344CB8AC3E}">
        <p14:creationId xmlns:p14="http://schemas.microsoft.com/office/powerpoint/2010/main" val="13660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15703" y="380515"/>
            <a:ext cx="9073225" cy="82887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790700" y="505429"/>
            <a:ext cx="50292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0" normalizeH="0" baseline="0" noProof="0" dirty="0">
                <a:ln w="11430"/>
                <a:solidFill>
                  <a:schemeClr val="accent1"/>
                </a:solidFill>
                <a:effectLst>
                  <a:outerShdw blurRad="76200" dist="50800" dir="5400000" algn="tl" rotWithShape="0">
                    <a:srgbClr val="000000">
                      <a:alpha val="65000"/>
                    </a:srgbClr>
                  </a:outerShdw>
                </a:effectLst>
                <a:uLnTx/>
                <a:uFillTx/>
                <a:latin typeface="Calibri"/>
                <a:ea typeface="+mn-ea"/>
                <a:cs typeface="+mn-cs"/>
              </a:rPr>
              <a:t>2026-27 Budget Review</a:t>
            </a:r>
          </a:p>
        </p:txBody>
      </p:sp>
      <p:sp>
        <p:nvSpPr>
          <p:cNvPr id="10" name="TextBox 9"/>
          <p:cNvSpPr txBox="1"/>
          <p:nvPr/>
        </p:nvSpPr>
        <p:spPr>
          <a:xfrm>
            <a:off x="381000" y="1508984"/>
            <a:ext cx="8382000" cy="369331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effectLst/>
                <a:uLnTx/>
                <a:uFillTx/>
                <a:latin typeface="Calibri"/>
                <a:ea typeface="+mn-ea"/>
                <a:cs typeface="+mn-cs"/>
              </a:rPr>
              <a:t>Our community outreach once again, was significant this past year.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Calibri"/>
                <a:ea typeface="+mn-ea"/>
                <a:cs typeface="+mn-cs"/>
              </a:rPr>
              <a:t>We were at the St. Patrick’s Day Parade, Spring Fling, Pride Parade, Fall Festival, 3 Chamber of Commerce Block Parties, Rotary Events, School Events, Village Events and shared events with other libraries in our Zone. We engaged with over 48,000 individuals at these events</a:t>
            </a:r>
            <a:r>
              <a:rPr lang="en-US" b="1" dirty="0">
                <a:latin typeface="Calibri"/>
              </a:rPr>
              <a:t>, an increase of 50% over last year’s 32,000.</a:t>
            </a:r>
            <a:endParaRPr kumimoji="0" lang="en-US" b="1" i="0" u="none" strike="noStrike" kern="1200" cap="none" spc="0" normalizeH="0" baseline="0" noProof="0" dirty="0">
              <a:ln>
                <a:noFill/>
              </a:ln>
              <a:effectLst/>
              <a:uLnTx/>
              <a:uFillTx/>
              <a:latin typeface="Calibri"/>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Calibri"/>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We had 2 movie nights, plus our Happy Birthday Harry Potter Events at the Village Gazebo with about 300 in attendance for all three events.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Calibri"/>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Summer Reading Program statistics were mixed. 2024 we had a total of 509 registrants, and 2025 we had 421 total registrants, so a 21% decrease. However, our program attendance went from 4,963 in 2024 to 5,763 in 2025, a 16% increase. </a:t>
            </a:r>
            <a:endParaRPr kumimoji="0" lang="en-US" b="1" i="0" u="none" strike="noStrike" kern="1200" cap="none" spc="0" normalizeH="0" baseline="0" noProof="0" dirty="0">
              <a:ln>
                <a:noFill/>
              </a:ln>
              <a:effectLst/>
              <a:uLnTx/>
              <a:uFillTx/>
              <a:latin typeface="Calibri"/>
              <a:ea typeface="+mn-ea"/>
              <a:cs typeface="+mn-cs"/>
            </a:endParaRPr>
          </a:p>
        </p:txBody>
      </p:sp>
      <p:sp>
        <p:nvSpPr>
          <p:cNvPr id="32" name="TextBox 31">
            <a:extLst>
              <a:ext uri="{FF2B5EF4-FFF2-40B4-BE49-F238E27FC236}">
                <a16:creationId xmlns:a16="http://schemas.microsoft.com/office/drawing/2014/main" id="{DDC1DE3B-485C-4F4F-A31C-3817456CB78D}"/>
              </a:ext>
            </a:extLst>
          </p:cNvPr>
          <p:cNvSpPr txBox="1"/>
          <p:nvPr/>
        </p:nvSpPr>
        <p:spPr>
          <a:xfrm>
            <a:off x="990600" y="5388135"/>
            <a:ext cx="1219200"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E7BD8A0C-2CF0-659E-0A40-91E91DED7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1884" y="5306219"/>
            <a:ext cx="1301116" cy="1301116"/>
          </a:xfrm>
          <a:prstGeom prst="rect">
            <a:avLst/>
          </a:prstGeom>
        </p:spPr>
      </p:pic>
      <p:pic>
        <p:nvPicPr>
          <p:cNvPr id="3" name="Picture 2">
            <a:extLst>
              <a:ext uri="{FF2B5EF4-FFF2-40B4-BE49-F238E27FC236}">
                <a16:creationId xmlns:a16="http://schemas.microsoft.com/office/drawing/2014/main" id="{19736359-513C-F901-8838-F831EC822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32" y="5306220"/>
            <a:ext cx="1285875" cy="1285875"/>
          </a:xfrm>
          <a:prstGeom prst="rect">
            <a:avLst/>
          </a:prstGeom>
        </p:spPr>
      </p:pic>
      <p:pic>
        <p:nvPicPr>
          <p:cNvPr id="8" name="Picture 7">
            <a:extLst>
              <a:ext uri="{FF2B5EF4-FFF2-40B4-BE49-F238E27FC236}">
                <a16:creationId xmlns:a16="http://schemas.microsoft.com/office/drawing/2014/main" id="{C170988A-6754-66C3-AEEC-0C384E941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352" y="5306220"/>
            <a:ext cx="1285875" cy="1285875"/>
          </a:xfrm>
          <a:prstGeom prst="rect">
            <a:avLst/>
          </a:prstGeom>
        </p:spPr>
      </p:pic>
      <p:pic>
        <p:nvPicPr>
          <p:cNvPr id="11" name="Picture 10">
            <a:extLst>
              <a:ext uri="{FF2B5EF4-FFF2-40B4-BE49-F238E27FC236}">
                <a16:creationId xmlns:a16="http://schemas.microsoft.com/office/drawing/2014/main" id="{0468C59A-EC9E-83B1-ED1D-9C1ABB12D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3140" y="5306219"/>
            <a:ext cx="1301115" cy="1301115"/>
          </a:xfrm>
          <a:prstGeom prst="rect">
            <a:avLst/>
          </a:prstGeom>
        </p:spPr>
      </p:pic>
      <p:pic>
        <p:nvPicPr>
          <p:cNvPr id="13" name="Picture 12">
            <a:extLst>
              <a:ext uri="{FF2B5EF4-FFF2-40B4-BE49-F238E27FC236}">
                <a16:creationId xmlns:a16="http://schemas.microsoft.com/office/drawing/2014/main" id="{C85CAD98-3E1B-C7E8-C3E0-F96C601AE4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169" y="5302965"/>
            <a:ext cx="1301116" cy="1301116"/>
          </a:xfrm>
          <a:prstGeom prst="rect">
            <a:avLst/>
          </a:prstGeom>
        </p:spPr>
      </p:pic>
    </p:spTree>
    <p:extLst>
      <p:ext uri="{BB962C8B-B14F-4D97-AF65-F5344CB8AC3E}">
        <p14:creationId xmlns:p14="http://schemas.microsoft.com/office/powerpoint/2010/main" val="314268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0339"/>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41008" y="553321"/>
            <a:ext cx="5715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sp>
        <p:nvSpPr>
          <p:cNvPr id="14" name="TextBox 13"/>
          <p:cNvSpPr txBox="1"/>
          <p:nvPr/>
        </p:nvSpPr>
        <p:spPr>
          <a:xfrm>
            <a:off x="381000" y="1478430"/>
            <a:ext cx="8382000" cy="4801314"/>
          </a:xfrm>
          <a:prstGeom prst="rect">
            <a:avLst/>
          </a:prstGeom>
          <a:noFill/>
        </p:spPr>
        <p:txBody>
          <a:bodyPr wrap="square" rtlCol="0">
            <a:spAutoFit/>
          </a:bodyPr>
          <a:lstStyle/>
          <a:p>
            <a:pPr algn="ctr"/>
            <a:r>
              <a:rPr lang="en-US" b="1" dirty="0"/>
              <a:t>Programs &amp; Special Events</a:t>
            </a:r>
          </a:p>
          <a:p>
            <a:pPr marL="285750" indent="-285750" algn="ctr">
              <a:buFont typeface="Arial" panose="020B0604020202020204" pitchFamily="34" charset="0"/>
              <a:buChar char="•"/>
            </a:pPr>
            <a:endParaRPr lang="en-US" b="1" dirty="0"/>
          </a:p>
          <a:p>
            <a:pPr marL="285750" indent="-285750">
              <a:buFont typeface="Arial" panose="020B0604020202020204" pitchFamily="34" charset="0"/>
              <a:buChar char="•"/>
            </a:pPr>
            <a:r>
              <a:rPr lang="en-US" b="1" dirty="0"/>
              <a:t>Our most popular programs this year were culinary programs, craft programs, socialization programs, and special events, and our new travel club  events.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Our teens (The Preppy Loraxes) came in twelfth place at Suffolk County Battle of the Books.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Our Seed Library, Library of Things, and Museum Pass Program grew this past year, as we saw over 22,000 circulations of these items.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Museum Passes were checked out 413 times in 2025.</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Library of Things had over 150 check outs.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Video Games circulated over 240 times. </a:t>
            </a:r>
          </a:p>
        </p:txBody>
      </p:sp>
      <p:pic>
        <p:nvPicPr>
          <p:cNvPr id="4" name="Picture 3">
            <a:extLst>
              <a:ext uri="{FF2B5EF4-FFF2-40B4-BE49-F238E27FC236}">
                <a16:creationId xmlns:a16="http://schemas.microsoft.com/office/drawing/2014/main" id="{5C2EABB3-A0E2-1CE1-4D3D-B511788714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600" y="4608796"/>
            <a:ext cx="1962150" cy="1962150"/>
          </a:xfrm>
          <a:prstGeom prst="rect">
            <a:avLst/>
          </a:prstGeom>
        </p:spPr>
      </p:pic>
    </p:spTree>
    <p:extLst>
      <p:ext uri="{BB962C8B-B14F-4D97-AF65-F5344CB8AC3E}">
        <p14:creationId xmlns:p14="http://schemas.microsoft.com/office/powerpoint/2010/main" val="387387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460484"/>
            <a:ext cx="9067800" cy="838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br>
              <a:rPr lang="en-US" b="1" spc="50" dirty="0">
                <a:ln w="11430"/>
                <a:solidFill>
                  <a:schemeClr val="accent3"/>
                </a:solidFill>
                <a:effectLst>
                  <a:outerShdw blurRad="76200" dist="50800" dir="5400000" algn="tl" rotWithShape="0">
                    <a:srgbClr val="000000">
                      <a:alpha val="65000"/>
                    </a:srgbClr>
                  </a:outerShdw>
                </a:effectLst>
              </a:rPr>
            </a:br>
            <a:endParaRPr lang="en-US" dirty="0"/>
          </a:p>
        </p:txBody>
      </p:sp>
      <p:sp>
        <p:nvSpPr>
          <p:cNvPr id="6" name="Rectangle 5"/>
          <p:cNvSpPr/>
          <p:nvPr/>
        </p:nvSpPr>
        <p:spPr>
          <a:xfrm>
            <a:off x="1790700" y="515034"/>
            <a:ext cx="55626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sp>
        <p:nvSpPr>
          <p:cNvPr id="8" name="TextBox 7">
            <a:extLst>
              <a:ext uri="{FF2B5EF4-FFF2-40B4-BE49-F238E27FC236}">
                <a16:creationId xmlns:a16="http://schemas.microsoft.com/office/drawing/2014/main" id="{265676EF-4B2A-4B96-AD15-997C2EA84DC8}"/>
              </a:ext>
            </a:extLst>
          </p:cNvPr>
          <p:cNvSpPr txBox="1"/>
          <p:nvPr/>
        </p:nvSpPr>
        <p:spPr>
          <a:xfrm>
            <a:off x="228600" y="1341482"/>
            <a:ext cx="8534400" cy="3139321"/>
          </a:xfrm>
          <a:prstGeom prst="rect">
            <a:avLst/>
          </a:prstGeom>
          <a:noFill/>
        </p:spPr>
        <p:txBody>
          <a:bodyPr wrap="square" rtlCol="0">
            <a:spAutoFit/>
          </a:bodyPr>
          <a:lstStyle/>
          <a:p>
            <a:pPr algn="ctr"/>
            <a:r>
              <a:rPr lang="en-US" b="1" dirty="0"/>
              <a:t>Collaborations</a:t>
            </a:r>
          </a:p>
          <a:p>
            <a:pPr algn="ctr"/>
            <a:endParaRPr lang="en-US" b="1" dirty="0"/>
          </a:p>
          <a:p>
            <a:pPr marL="285750" indent="-285750">
              <a:buFont typeface="Arial" panose="020B0604020202020204" pitchFamily="34" charset="0"/>
              <a:buChar char="•"/>
            </a:pPr>
            <a:r>
              <a:rPr lang="en-US" b="1" dirty="0"/>
              <a:t>This year we continued to partner with Babylon Village, Babylon Schools, and Babylon Village Arts Council. We also collaborated with the Babylon Village Chamber of Commerce, Babylon Rotary, Babylon Breast Cancer Coalition, Long Island Cares, Babylon Lions Club, Assemblyman Durso’s Office, Senators Martinez &amp; Weik’s Offices, Babylon Village Historical Society, Town of Babylon Recreation Department, Councilman Manetta’s Office, </a:t>
            </a:r>
            <a:r>
              <a:rPr lang="en-US" b="1" dirty="0" err="1"/>
              <a:t>Risewell</a:t>
            </a:r>
            <a:r>
              <a:rPr lang="en-US" b="1" dirty="0"/>
              <a:t>, Stony Brook University, UB, SCLS, and many other organizations to assist the community of Babylon Village, and at large. </a:t>
            </a:r>
          </a:p>
          <a:p>
            <a:endParaRPr lang="en-US" dirty="0"/>
          </a:p>
        </p:txBody>
      </p:sp>
      <p:pic>
        <p:nvPicPr>
          <p:cNvPr id="3" name="Picture 2">
            <a:extLst>
              <a:ext uri="{FF2B5EF4-FFF2-40B4-BE49-F238E27FC236}">
                <a16:creationId xmlns:a16="http://schemas.microsoft.com/office/drawing/2014/main" id="{5384F219-3B65-F11E-6C01-1939501B97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4380816"/>
            <a:ext cx="1962150" cy="1962150"/>
          </a:xfrm>
          <a:prstGeom prst="rect">
            <a:avLst/>
          </a:prstGeom>
        </p:spPr>
      </p:pic>
      <p:pic>
        <p:nvPicPr>
          <p:cNvPr id="7" name="Picture 6">
            <a:extLst>
              <a:ext uri="{FF2B5EF4-FFF2-40B4-BE49-F238E27FC236}">
                <a16:creationId xmlns:a16="http://schemas.microsoft.com/office/drawing/2014/main" id="{2C3CA63F-4415-961F-2CF7-4C3760C7E6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1310" y="4409474"/>
            <a:ext cx="1962150" cy="1962150"/>
          </a:xfrm>
          <a:prstGeom prst="rect">
            <a:avLst/>
          </a:prstGeom>
        </p:spPr>
      </p:pic>
      <p:pic>
        <p:nvPicPr>
          <p:cNvPr id="10" name="Picture 9">
            <a:extLst>
              <a:ext uri="{FF2B5EF4-FFF2-40B4-BE49-F238E27FC236}">
                <a16:creationId xmlns:a16="http://schemas.microsoft.com/office/drawing/2014/main" id="{648894D5-54E5-8C94-EAC3-175A394AD5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0925" y="4380816"/>
            <a:ext cx="1962150" cy="1962150"/>
          </a:xfrm>
          <a:prstGeom prst="rect">
            <a:avLst/>
          </a:prstGeom>
        </p:spPr>
      </p:pic>
    </p:spTree>
    <p:extLst>
      <p:ext uri="{BB962C8B-B14F-4D97-AF65-F5344CB8AC3E}">
        <p14:creationId xmlns:p14="http://schemas.microsoft.com/office/powerpoint/2010/main" val="112869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Rectangle 5"/>
          <p:cNvSpPr/>
          <p:nvPr/>
        </p:nvSpPr>
        <p:spPr>
          <a:xfrm>
            <a:off x="7289" y="244081"/>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2191" y="353626"/>
            <a:ext cx="557419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sp>
        <p:nvSpPr>
          <p:cNvPr id="5" name="TextBox 4">
            <a:extLst>
              <a:ext uri="{FF2B5EF4-FFF2-40B4-BE49-F238E27FC236}">
                <a16:creationId xmlns:a16="http://schemas.microsoft.com/office/drawing/2014/main" id="{56181DCC-0FD8-90E2-2577-483B0B3CC25A}"/>
              </a:ext>
            </a:extLst>
          </p:cNvPr>
          <p:cNvSpPr txBox="1"/>
          <p:nvPr/>
        </p:nvSpPr>
        <p:spPr>
          <a:xfrm>
            <a:off x="1645589" y="1330529"/>
            <a:ext cx="5867400" cy="369332"/>
          </a:xfrm>
          <a:prstGeom prst="rect">
            <a:avLst/>
          </a:prstGeom>
          <a:noFill/>
        </p:spPr>
        <p:txBody>
          <a:bodyPr wrap="square" rtlCol="0">
            <a:spAutoFit/>
          </a:bodyPr>
          <a:lstStyle/>
          <a:p>
            <a:pPr algn="ctr"/>
            <a:r>
              <a:rPr lang="en-US" b="1" dirty="0">
                <a:solidFill>
                  <a:schemeClr val="tx2">
                    <a:lumMod val="50000"/>
                  </a:schemeClr>
                </a:solidFill>
              </a:rPr>
              <a:t>New Additions</a:t>
            </a:r>
          </a:p>
        </p:txBody>
      </p:sp>
      <p:pic>
        <p:nvPicPr>
          <p:cNvPr id="4" name="Picture 3">
            <a:extLst>
              <a:ext uri="{FF2B5EF4-FFF2-40B4-BE49-F238E27FC236}">
                <a16:creationId xmlns:a16="http://schemas.microsoft.com/office/drawing/2014/main" id="{6F1DD5F3-FAB1-D532-8066-5894686F0B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4073" y="1759909"/>
            <a:ext cx="1962150" cy="514890"/>
          </a:xfrm>
          <a:prstGeom prst="rect">
            <a:avLst/>
          </a:prstGeom>
        </p:spPr>
      </p:pic>
      <p:pic>
        <p:nvPicPr>
          <p:cNvPr id="11" name="Picture 10">
            <a:extLst>
              <a:ext uri="{FF2B5EF4-FFF2-40B4-BE49-F238E27FC236}">
                <a16:creationId xmlns:a16="http://schemas.microsoft.com/office/drawing/2014/main" id="{D4C20C4B-C78D-6EBC-528C-7AA3558CD0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12497" y="1736935"/>
            <a:ext cx="2760053" cy="1811540"/>
          </a:xfrm>
          <a:prstGeom prst="rect">
            <a:avLst/>
          </a:prstGeom>
        </p:spPr>
      </p:pic>
      <p:pic>
        <p:nvPicPr>
          <p:cNvPr id="14" name="Picture 13">
            <a:extLst>
              <a:ext uri="{FF2B5EF4-FFF2-40B4-BE49-F238E27FC236}">
                <a16:creationId xmlns:a16="http://schemas.microsoft.com/office/drawing/2014/main" id="{86DC5C54-3ED6-B1D3-CC67-84BE6EF194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4073" y="2642705"/>
            <a:ext cx="1962150" cy="684708"/>
          </a:xfrm>
          <a:prstGeom prst="rect">
            <a:avLst/>
          </a:prstGeom>
        </p:spPr>
      </p:pic>
      <p:pic>
        <p:nvPicPr>
          <p:cNvPr id="16" name="Picture 15">
            <a:extLst>
              <a:ext uri="{FF2B5EF4-FFF2-40B4-BE49-F238E27FC236}">
                <a16:creationId xmlns:a16="http://schemas.microsoft.com/office/drawing/2014/main" id="{C17206D3-8039-F540-83A2-AD1C05FFEE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4073" y="3962400"/>
            <a:ext cx="2217575" cy="2217575"/>
          </a:xfrm>
          <a:prstGeom prst="rect">
            <a:avLst/>
          </a:prstGeom>
        </p:spPr>
      </p:pic>
      <p:pic>
        <p:nvPicPr>
          <p:cNvPr id="18" name="Picture 17">
            <a:extLst>
              <a:ext uri="{FF2B5EF4-FFF2-40B4-BE49-F238E27FC236}">
                <a16:creationId xmlns:a16="http://schemas.microsoft.com/office/drawing/2014/main" id="{9CB137C7-4F27-FD16-BABB-7C139E572F9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55620" y="3962400"/>
            <a:ext cx="2369975" cy="2369975"/>
          </a:xfrm>
          <a:prstGeom prst="rect">
            <a:avLst/>
          </a:prstGeom>
        </p:spPr>
      </p:pic>
      <p:pic>
        <p:nvPicPr>
          <p:cNvPr id="20" name="Picture 19">
            <a:extLst>
              <a:ext uri="{FF2B5EF4-FFF2-40B4-BE49-F238E27FC236}">
                <a16:creationId xmlns:a16="http://schemas.microsoft.com/office/drawing/2014/main" id="{BAE81F76-A99E-9451-B57C-ECDEEABDD15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05624" y="4117287"/>
            <a:ext cx="2201295" cy="2201295"/>
          </a:xfrm>
          <a:prstGeom prst="rect">
            <a:avLst/>
          </a:prstGeom>
        </p:spPr>
      </p:pic>
      <p:pic>
        <p:nvPicPr>
          <p:cNvPr id="3" name="Picture 2">
            <a:extLst>
              <a:ext uri="{FF2B5EF4-FFF2-40B4-BE49-F238E27FC236}">
                <a16:creationId xmlns:a16="http://schemas.microsoft.com/office/drawing/2014/main" id="{48D0D917-23F4-80E1-E2BD-2B3E08F3D9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0925" y="1766005"/>
            <a:ext cx="1962150" cy="1962150"/>
          </a:xfrm>
          <a:prstGeom prst="rect">
            <a:avLst/>
          </a:prstGeom>
        </p:spPr>
      </p:pic>
    </p:spTree>
    <p:extLst>
      <p:ext uri="{BB962C8B-B14F-4D97-AF65-F5344CB8AC3E}">
        <p14:creationId xmlns:p14="http://schemas.microsoft.com/office/powerpoint/2010/main" val="427660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4CC25-526A-D01A-4C7D-94576305AEF3}"/>
              </a:ext>
            </a:extLst>
          </p:cNvPr>
          <p:cNvSpPr>
            <a:spLocks noGrp="1"/>
          </p:cNvSpPr>
          <p:nvPr>
            <p:ph type="title"/>
          </p:nvPr>
        </p:nvSpPr>
        <p:spPr>
          <a:xfrm>
            <a:off x="0" y="339875"/>
            <a:ext cx="9144000" cy="914123"/>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br>
              <a:rPr lang="en-US" sz="4000" b="1" spc="50" dirty="0">
                <a:ln w="11430"/>
                <a:solidFill>
                  <a:schemeClr val="accent1"/>
                </a:solidFill>
                <a:effectLst>
                  <a:outerShdw blurRad="76200" dist="50800" dir="5400000" algn="tl" rotWithShape="0">
                    <a:srgbClr val="000000">
                      <a:alpha val="65000"/>
                    </a:srgbClr>
                  </a:outerShdw>
                </a:effectLst>
              </a:rPr>
            </a:br>
            <a:r>
              <a:rPr lang="en-US" sz="4000" b="1" spc="50" dirty="0">
                <a:ln w="11430">
                  <a:solidFill>
                    <a:schemeClr val="tx1"/>
                  </a:solidFill>
                </a:ln>
                <a:solidFill>
                  <a:schemeClr val="accent1"/>
                </a:solidFill>
                <a:effectLst>
                  <a:outerShdw blurRad="38100" dist="38100" dir="2700000" algn="tl">
                    <a:srgbClr val="000000">
                      <a:alpha val="43137"/>
                    </a:srgbClr>
                  </a:outerShdw>
                </a:effectLst>
              </a:rPr>
              <a:t>2026-27 Budget Review</a:t>
            </a:r>
            <a:br>
              <a:rPr lang="en-US" sz="4000" b="1" cap="none" spc="50" dirty="0">
                <a:ln w="11430"/>
                <a:solidFill>
                  <a:schemeClr val="accent1"/>
                </a:solidFill>
                <a:effectLst>
                  <a:outerShdw blurRad="76200" dist="50800" dir="5400000" algn="tl" rotWithShape="0">
                    <a:srgbClr val="000000">
                      <a:alpha val="65000"/>
                    </a:srgbClr>
                  </a:outerShdw>
                </a:effectLst>
              </a:rPr>
            </a:br>
            <a:endParaRPr lang="en-US" dirty="0"/>
          </a:p>
        </p:txBody>
      </p:sp>
      <p:sp>
        <p:nvSpPr>
          <p:cNvPr id="7" name="TextBox 6">
            <a:extLst>
              <a:ext uri="{FF2B5EF4-FFF2-40B4-BE49-F238E27FC236}">
                <a16:creationId xmlns:a16="http://schemas.microsoft.com/office/drawing/2014/main" id="{5DF74EE9-125C-EC05-52BE-0C240CEAE39F}"/>
              </a:ext>
            </a:extLst>
          </p:cNvPr>
          <p:cNvSpPr txBox="1"/>
          <p:nvPr/>
        </p:nvSpPr>
        <p:spPr>
          <a:xfrm>
            <a:off x="2667000" y="1552694"/>
            <a:ext cx="3581399" cy="369332"/>
          </a:xfrm>
          <a:prstGeom prst="rect">
            <a:avLst/>
          </a:prstGeom>
          <a:noFill/>
        </p:spPr>
        <p:txBody>
          <a:bodyPr wrap="square" rtlCol="0">
            <a:spAutoFit/>
          </a:bodyPr>
          <a:lstStyle/>
          <a:p>
            <a:pPr algn="ctr"/>
            <a:r>
              <a:rPr lang="en-US" b="1" dirty="0"/>
              <a:t>Just for Fun!</a:t>
            </a:r>
          </a:p>
        </p:txBody>
      </p:sp>
      <p:pic>
        <p:nvPicPr>
          <p:cNvPr id="3" name="Picture 2">
            <a:extLst>
              <a:ext uri="{FF2B5EF4-FFF2-40B4-BE49-F238E27FC236}">
                <a16:creationId xmlns:a16="http://schemas.microsoft.com/office/drawing/2014/main" id="{F08CB72B-87B2-A685-CD24-CC3DA2920D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1676400"/>
            <a:ext cx="1962150" cy="1962150"/>
          </a:xfrm>
          <a:prstGeom prst="rect">
            <a:avLst/>
          </a:prstGeom>
        </p:spPr>
      </p:pic>
      <p:pic>
        <p:nvPicPr>
          <p:cNvPr id="6" name="Picture 5">
            <a:extLst>
              <a:ext uri="{FF2B5EF4-FFF2-40B4-BE49-F238E27FC236}">
                <a16:creationId xmlns:a16="http://schemas.microsoft.com/office/drawing/2014/main" id="{59D1D570-FF0A-88A3-BB0A-ED8B5BB9AF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0850" y="1552694"/>
            <a:ext cx="1962150" cy="1962150"/>
          </a:xfrm>
          <a:prstGeom prst="rect">
            <a:avLst/>
          </a:prstGeom>
        </p:spPr>
      </p:pic>
      <p:pic>
        <p:nvPicPr>
          <p:cNvPr id="10" name="Picture 9">
            <a:extLst>
              <a:ext uri="{FF2B5EF4-FFF2-40B4-BE49-F238E27FC236}">
                <a16:creationId xmlns:a16="http://schemas.microsoft.com/office/drawing/2014/main" id="{CEC41282-026A-91A7-1F16-9797228A7E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1000" y="4060952"/>
            <a:ext cx="1962150" cy="1962150"/>
          </a:xfrm>
          <a:prstGeom prst="rect">
            <a:avLst/>
          </a:prstGeom>
        </p:spPr>
      </p:pic>
      <p:pic>
        <p:nvPicPr>
          <p:cNvPr id="14" name="Picture 13">
            <a:extLst>
              <a:ext uri="{FF2B5EF4-FFF2-40B4-BE49-F238E27FC236}">
                <a16:creationId xmlns:a16="http://schemas.microsoft.com/office/drawing/2014/main" id="{90276C92-C30E-C29C-0DBA-D6D40402B3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76624" y="1981200"/>
            <a:ext cx="1962150" cy="1962150"/>
          </a:xfrm>
          <a:prstGeom prst="rect">
            <a:avLst/>
          </a:prstGeom>
        </p:spPr>
      </p:pic>
      <p:pic>
        <p:nvPicPr>
          <p:cNvPr id="18" name="Picture 17">
            <a:extLst>
              <a:ext uri="{FF2B5EF4-FFF2-40B4-BE49-F238E27FC236}">
                <a16:creationId xmlns:a16="http://schemas.microsoft.com/office/drawing/2014/main" id="{F9C95222-1EF2-EBD5-F281-6C09B8BD240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60285" y="4324231"/>
            <a:ext cx="1962150" cy="1962150"/>
          </a:xfrm>
          <a:prstGeom prst="rect">
            <a:avLst/>
          </a:prstGeom>
        </p:spPr>
      </p:pic>
      <p:pic>
        <p:nvPicPr>
          <p:cNvPr id="22" name="Picture 21">
            <a:extLst>
              <a:ext uri="{FF2B5EF4-FFF2-40B4-BE49-F238E27FC236}">
                <a16:creationId xmlns:a16="http://schemas.microsoft.com/office/drawing/2014/main" id="{C9270181-6AC4-AFD6-35EA-7C88BFA99F7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76624" y="4321683"/>
            <a:ext cx="1962150" cy="1962150"/>
          </a:xfrm>
          <a:prstGeom prst="rect">
            <a:avLst/>
          </a:prstGeom>
        </p:spPr>
      </p:pic>
    </p:spTree>
    <p:extLst>
      <p:ext uri="{BB962C8B-B14F-4D97-AF65-F5344CB8AC3E}">
        <p14:creationId xmlns:p14="http://schemas.microsoft.com/office/powerpoint/2010/main" val="25005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43703"/>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364021"/>
            <a:ext cx="54864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pic>
        <p:nvPicPr>
          <p:cNvPr id="3" name="Picture 2">
            <a:extLst>
              <a:ext uri="{FF2B5EF4-FFF2-40B4-BE49-F238E27FC236}">
                <a16:creationId xmlns:a16="http://schemas.microsoft.com/office/drawing/2014/main" id="{C60E3207-26FE-48E4-4220-DDC4A2FEB0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8911" y="1233612"/>
            <a:ext cx="6838577" cy="5398043"/>
          </a:xfrm>
          <a:prstGeom prst="rect">
            <a:avLst/>
          </a:prstGeom>
        </p:spPr>
      </p:pic>
    </p:spTree>
    <p:extLst>
      <p:ext uri="{BB962C8B-B14F-4D97-AF65-F5344CB8AC3E}">
        <p14:creationId xmlns:p14="http://schemas.microsoft.com/office/powerpoint/2010/main" val="7793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6384"/>
            <a:ext cx="9144000" cy="88696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533689"/>
            <a:ext cx="5715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chemeClr val="accent1"/>
                </a:solidFill>
                <a:effectLst>
                  <a:outerShdw blurRad="76200" dist="50800" dir="5400000" algn="tl" rotWithShape="0">
                    <a:srgbClr val="000000">
                      <a:alpha val="65000"/>
                    </a:srgbClr>
                  </a:outerShdw>
                </a:effectLst>
              </a:rPr>
              <a:t>2026-27 Budget Review</a:t>
            </a:r>
            <a:endParaRPr lang="en-US" sz="3600" b="1" cap="none" spc="50" dirty="0">
              <a:ln w="11430"/>
              <a:solidFill>
                <a:schemeClr val="accent1"/>
              </a:solidFill>
              <a:effectLst>
                <a:outerShdw blurRad="76200" dist="50800" dir="5400000" algn="tl" rotWithShape="0">
                  <a:srgbClr val="000000">
                    <a:alpha val="65000"/>
                  </a:srgbClr>
                </a:outerShdw>
              </a:effectLst>
            </a:endParaRPr>
          </a:p>
        </p:txBody>
      </p:sp>
      <p:sp>
        <p:nvSpPr>
          <p:cNvPr id="12" name="TextBox 11"/>
          <p:cNvSpPr txBox="1"/>
          <p:nvPr/>
        </p:nvSpPr>
        <p:spPr>
          <a:xfrm>
            <a:off x="304800" y="1524000"/>
            <a:ext cx="8686800" cy="3416320"/>
          </a:xfrm>
          <a:prstGeom prst="rect">
            <a:avLst/>
          </a:prstGeom>
          <a:noFill/>
        </p:spPr>
        <p:txBody>
          <a:bodyPr wrap="square" rtlCol="0">
            <a:spAutoFit/>
          </a:bodyPr>
          <a:lstStyle/>
          <a:p>
            <a:pPr algn="ctr"/>
            <a:r>
              <a:rPr lang="en-US" b="1" dirty="0"/>
              <a:t>Goals &amp; Objectives</a:t>
            </a:r>
          </a:p>
          <a:p>
            <a:pPr algn="ctr"/>
            <a:endParaRPr lang="en-US" b="1" dirty="0"/>
          </a:p>
          <a:p>
            <a:pPr marL="457200" indent="-457200">
              <a:buFont typeface="Arial" panose="020B0604020202020204" pitchFamily="34" charset="0"/>
              <a:buChar char="•"/>
            </a:pPr>
            <a:r>
              <a:rPr lang="en-US" b="1" dirty="0"/>
              <a:t>Increase programming and collection through community involved strategic planning.</a:t>
            </a:r>
          </a:p>
          <a:p>
            <a:endParaRPr lang="en-US" b="1" dirty="0"/>
          </a:p>
          <a:p>
            <a:pPr marL="457200" indent="-457200">
              <a:buFont typeface="Arial" panose="020B0604020202020204" pitchFamily="34" charset="0"/>
              <a:buChar char="•"/>
            </a:pPr>
            <a:r>
              <a:rPr lang="en-US" b="1" dirty="0"/>
              <a:t>HVAC replacement, gutter replacement, technology upgrades, and the continued exploration of new planning of existing spaces to meet community demand. </a:t>
            </a:r>
          </a:p>
          <a:p>
            <a:endParaRPr lang="en-US" b="1" dirty="0"/>
          </a:p>
          <a:p>
            <a:pPr marL="457200" indent="-457200">
              <a:buFont typeface="Arial" panose="020B0604020202020204" pitchFamily="34" charset="0"/>
              <a:buChar char="•"/>
            </a:pPr>
            <a:r>
              <a:rPr lang="en-US" b="1" dirty="0"/>
              <a:t>Continue to work with our community partners to shape the future of our community.</a:t>
            </a:r>
          </a:p>
          <a:p>
            <a:pPr marL="457200" indent="-457200">
              <a:buFont typeface="Arial" panose="020B0604020202020204" pitchFamily="34" charset="0"/>
              <a:buChar char="•"/>
            </a:pPr>
            <a:endParaRPr lang="en-US" b="1" dirty="0"/>
          </a:p>
        </p:txBody>
      </p:sp>
    </p:spTree>
    <p:extLst>
      <p:ext uri="{BB962C8B-B14F-4D97-AF65-F5344CB8AC3E}">
        <p14:creationId xmlns:p14="http://schemas.microsoft.com/office/powerpoint/2010/main" val="2489251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4042</TotalTime>
  <Words>603</Words>
  <Application>Microsoft Office PowerPoint</Application>
  <PresentationFormat>On-screen Show (4:3)</PresentationFormat>
  <Paragraphs>73</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Savon</vt:lpstr>
      <vt:lpstr>PowerPoint Presentation</vt:lpstr>
      <vt:lpstr>PowerPoint Presentation</vt:lpstr>
      <vt:lpstr>PowerPoint Presentation</vt:lpstr>
      <vt:lpstr>PowerPoint Presentation</vt:lpstr>
      <vt:lpstr> </vt:lpstr>
      <vt:lpstr>PowerPoint Presentation</vt:lpstr>
      <vt:lpstr> 2026-27 Budget 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Fowler</dc:creator>
  <cp:lastModifiedBy>Tom Vitale</cp:lastModifiedBy>
  <cp:revision>407</cp:revision>
  <cp:lastPrinted>2016-05-24T18:48:54Z</cp:lastPrinted>
  <dcterms:created xsi:type="dcterms:W3CDTF">2016-05-23T21:10:16Z</dcterms:created>
  <dcterms:modified xsi:type="dcterms:W3CDTF">2026-03-19T20:05:56Z</dcterms:modified>
</cp:coreProperties>
</file>